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1" r:id="rId2"/>
    <p:sldId id="260" r:id="rId3"/>
    <p:sldId id="256" r:id="rId4"/>
    <p:sldId id="259" r:id="rId5"/>
    <p:sldId id="258" r:id="rId6"/>
    <p:sldId id="263" r:id="rId7"/>
    <p:sldId id="264" r:id="rId8"/>
    <p:sldId id="265" r:id="rId9"/>
    <p:sldId id="267" r:id="rId10"/>
    <p:sldId id="266" r:id="rId11"/>
    <p:sldId id="26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cs-CZ"/>
              <a:t>Kliknutím lze upravit styl.</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0D6F7041-0967-4630-9E52-7B8198572218}" type="datetimeFigureOut">
              <a:rPr lang="sk-SK" smtClean="0"/>
              <a:t>1. 1. 2021</a:t>
            </a:fld>
            <a:endParaRPr lang="sk-SK"/>
          </a:p>
        </p:txBody>
      </p:sp>
      <p:sp>
        <p:nvSpPr>
          <p:cNvPr id="5" name="Footer Placeholder 4"/>
          <p:cNvSpPr>
            <a:spLocks noGrp="1"/>
          </p:cNvSpPr>
          <p:nvPr>
            <p:ph type="ftr" sz="quarter" idx="11"/>
          </p:nvPr>
        </p:nvSpPr>
        <p:spPr>
          <a:xfrm>
            <a:off x="2416500" y="329307"/>
            <a:ext cx="4973915" cy="309201"/>
          </a:xfrm>
        </p:spPr>
        <p:txBody>
          <a:bodyPr/>
          <a:lstStyle/>
          <a:p>
            <a:endParaRPr lang="sk-SK"/>
          </a:p>
        </p:txBody>
      </p:sp>
      <p:sp>
        <p:nvSpPr>
          <p:cNvPr id="6" name="Slide Number Placeholder 5"/>
          <p:cNvSpPr>
            <a:spLocks noGrp="1"/>
          </p:cNvSpPr>
          <p:nvPr>
            <p:ph type="sldNum" sz="quarter" idx="12"/>
          </p:nvPr>
        </p:nvSpPr>
        <p:spPr>
          <a:xfrm>
            <a:off x="1437664" y="798973"/>
            <a:ext cx="811019" cy="503578"/>
          </a:xfrm>
        </p:spPr>
        <p:txBody>
          <a:bodyPr/>
          <a:lstStyle/>
          <a:p>
            <a:fld id="{9A79283C-0D7A-4DE5-96C1-7B5509588A2F}" type="slidenum">
              <a:rPr lang="sk-SK" smtClean="0"/>
              <a:t>‹#›</a:t>
            </a:fld>
            <a:endParaRPr lang="sk-SK"/>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684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D6F7041-0967-4630-9E52-7B8198572218}" type="datetimeFigureOut">
              <a:rPr lang="sk-SK" smtClean="0"/>
              <a:t>1. 1. 2021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A79283C-0D7A-4DE5-96C1-7B5509588A2F}" type="slidenum">
              <a:rPr lang="sk-SK" smtClean="0"/>
              <a:t>‹#›</a:t>
            </a:fld>
            <a:endParaRPr lang="sk-SK"/>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552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cs-CZ"/>
              <a:t>Kliknutím lze upravit styl.</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D6F7041-0967-4630-9E52-7B8198572218}" type="datetimeFigureOut">
              <a:rPr lang="sk-SK" smtClean="0"/>
              <a:t>1. 1. 2021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A79283C-0D7A-4DE5-96C1-7B5509588A2F}" type="slidenum">
              <a:rPr lang="sk-SK" smtClean="0"/>
              <a:t>‹#›</a:t>
            </a:fld>
            <a:endParaRPr lang="sk-SK"/>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777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ncho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D6F7041-0967-4630-9E52-7B8198572218}" type="datetimeFigureOut">
              <a:rPr lang="sk-SK" smtClean="0"/>
              <a:t>1. 1. 2021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A79283C-0D7A-4DE5-96C1-7B5509588A2F}" type="slidenum">
              <a:rPr lang="sk-SK" smtClean="0"/>
              <a:t>‹#›</a:t>
            </a:fld>
            <a:endParaRPr lang="sk-SK"/>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8702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cs-CZ"/>
              <a:t>Kliknutím lze upravit styl.</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0D6F7041-0967-4630-9E52-7B8198572218}" type="datetimeFigureOut">
              <a:rPr lang="sk-SK" smtClean="0"/>
              <a:t>1. 1. 2021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9A79283C-0D7A-4DE5-96C1-7B5509588A2F}" type="slidenum">
              <a:rPr lang="sk-SK" smtClean="0"/>
              <a:t>‹#›</a:t>
            </a:fld>
            <a:endParaRPr lang="sk-SK"/>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15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cs-CZ"/>
              <a:t>Kliknutím lze upravit styl.</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D6F7041-0967-4630-9E52-7B8198572218}" type="datetimeFigureOut">
              <a:rPr lang="sk-SK" smtClean="0"/>
              <a:t>1. 1. 2021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9A79283C-0D7A-4DE5-96C1-7B5509588A2F}" type="slidenum">
              <a:rPr lang="sk-SK" smtClean="0"/>
              <a:t>‹#›</a:t>
            </a:fld>
            <a:endParaRPr lang="sk-SK"/>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24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cs-CZ"/>
              <a:t>Kliknutím lze upravit styl.</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447191" y="2824269"/>
            <a:ext cx="4645152" cy="264445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412362" y="2821491"/>
            <a:ext cx="4645152" cy="2637371"/>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D6F7041-0967-4630-9E52-7B8198572218}" type="datetimeFigureOut">
              <a:rPr lang="sk-SK" smtClean="0"/>
              <a:t>1. 1. 2021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9A79283C-0D7A-4DE5-96C1-7B5509588A2F}" type="slidenum">
              <a:rPr lang="sk-SK" smtClean="0"/>
              <a:t>‹#›</a:t>
            </a:fld>
            <a:endParaRPr lang="sk-SK"/>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706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D6F7041-0967-4630-9E52-7B8198572218}" type="datetimeFigureOut">
              <a:rPr lang="sk-SK" smtClean="0"/>
              <a:t>1. 1. 2021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9A79283C-0D7A-4DE5-96C1-7B5509588A2F}" type="slidenum">
              <a:rPr lang="sk-SK" smtClean="0"/>
              <a:t>‹#›</a:t>
            </a:fld>
            <a:endParaRPr lang="sk-SK"/>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1345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F7041-0967-4630-9E52-7B8198572218}" type="datetimeFigureOut">
              <a:rPr lang="sk-SK" smtClean="0"/>
              <a:t>1. 1. 2021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9A79283C-0D7A-4DE5-96C1-7B5509588A2F}" type="slidenum">
              <a:rPr lang="sk-SK" smtClean="0"/>
              <a:t>‹#›</a:t>
            </a:fld>
            <a:endParaRPr lang="sk-SK"/>
          </a:p>
        </p:txBody>
      </p:sp>
    </p:spTree>
    <p:extLst>
      <p:ext uri="{BB962C8B-B14F-4D97-AF65-F5344CB8AC3E}">
        <p14:creationId xmlns:p14="http://schemas.microsoft.com/office/powerpoint/2010/main" val="306322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cs-CZ"/>
              <a:t>Kliknutím lze upravit styl.</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0D6F7041-0967-4630-9E52-7B8198572218}" type="datetimeFigureOut">
              <a:rPr lang="sk-SK" smtClean="0"/>
              <a:t>1. 1. 2021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9A79283C-0D7A-4DE5-96C1-7B5509588A2F}" type="slidenum">
              <a:rPr lang="sk-SK" smtClean="0"/>
              <a:t>‹#›</a:t>
            </a:fld>
            <a:endParaRPr lang="sk-SK"/>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63328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D6F7041-0967-4630-9E52-7B8198572218}" type="datetimeFigureOut">
              <a:rPr lang="sk-SK" smtClean="0"/>
              <a:t>1. 1. 2021</a:t>
            </a:fld>
            <a:endParaRPr lang="sk-SK"/>
          </a:p>
        </p:txBody>
      </p:sp>
      <p:sp>
        <p:nvSpPr>
          <p:cNvPr id="6" name="Footer Placeholder 5"/>
          <p:cNvSpPr>
            <a:spLocks noGrp="1"/>
          </p:cNvSpPr>
          <p:nvPr>
            <p:ph type="ftr" sz="quarter" idx="11"/>
          </p:nvPr>
        </p:nvSpPr>
        <p:spPr>
          <a:xfrm>
            <a:off x="1447382" y="318640"/>
            <a:ext cx="5541004" cy="320931"/>
          </a:xfrm>
        </p:spPr>
        <p:txBody>
          <a:bodyPr/>
          <a:lstStyle/>
          <a:p>
            <a:endParaRPr lang="sk-SK"/>
          </a:p>
        </p:txBody>
      </p:sp>
      <p:sp>
        <p:nvSpPr>
          <p:cNvPr id="7" name="Slide Number Placeholder 6"/>
          <p:cNvSpPr>
            <a:spLocks noGrp="1"/>
          </p:cNvSpPr>
          <p:nvPr>
            <p:ph type="sldNum" sz="quarter" idx="12"/>
          </p:nvPr>
        </p:nvSpPr>
        <p:spPr/>
        <p:txBody>
          <a:bodyPr/>
          <a:lstStyle/>
          <a:p>
            <a:fld id="{9A79283C-0D7A-4DE5-96C1-7B5509588A2F}" type="slidenum">
              <a:rPr lang="sk-SK" smtClean="0"/>
              <a:t>‹#›</a:t>
            </a:fld>
            <a:endParaRPr lang="sk-SK"/>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89319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D6F7041-0967-4630-9E52-7B8198572218}" type="datetimeFigureOut">
              <a:rPr lang="sk-SK" smtClean="0"/>
              <a:t>1. 1. 2021</a:t>
            </a:fld>
            <a:endParaRPr lang="sk-SK"/>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A79283C-0D7A-4DE5-96C1-7B5509588A2F}" type="slidenum">
              <a:rPr lang="sk-SK" smtClean="0"/>
              <a:t>‹#›</a:t>
            </a:fld>
            <a:endParaRPr lang="sk-SK"/>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40848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894556-772E-4FEC-AB5E-BB10719979AD}"/>
              </a:ext>
            </a:extLst>
          </p:cNvPr>
          <p:cNvSpPr>
            <a:spLocks noGrp="1"/>
          </p:cNvSpPr>
          <p:nvPr>
            <p:ph type="title"/>
          </p:nvPr>
        </p:nvSpPr>
        <p:spPr>
          <a:xfrm>
            <a:off x="838200" y="1850326"/>
            <a:ext cx="10515600" cy="4909351"/>
          </a:xfrm>
        </p:spPr>
        <p:txBody>
          <a:bodyPr>
            <a:noAutofit/>
          </a:bodyPr>
          <a:lstStyle/>
          <a:p>
            <a:pPr algn="ctr"/>
            <a:r>
              <a:rPr lang="sk-SK" sz="5400" b="1" dirty="0">
                <a:solidFill>
                  <a:srgbClr val="0070C0"/>
                </a:solidFill>
                <a:effectLst>
                  <a:outerShdw blurRad="38100" dist="38100" dir="2700000" algn="tl">
                    <a:srgbClr val="000000">
                      <a:alpha val="43137"/>
                    </a:srgbClr>
                  </a:outerShdw>
                </a:effectLst>
                <a:latin typeface="+mn-lt"/>
              </a:rPr>
              <a:t>Neinteraktívna komunikácia </a:t>
            </a:r>
            <a:br>
              <a:rPr lang="sk-SK" sz="5400" b="1" dirty="0">
                <a:solidFill>
                  <a:srgbClr val="0070C0"/>
                </a:solidFill>
                <a:effectLst>
                  <a:outerShdw blurRad="38100" dist="38100" dir="2700000" algn="tl">
                    <a:srgbClr val="000000">
                      <a:alpha val="43137"/>
                    </a:srgbClr>
                  </a:outerShdw>
                </a:effectLst>
                <a:latin typeface="+mn-lt"/>
              </a:rPr>
            </a:br>
            <a:br>
              <a:rPr lang="sk-SK" sz="5400" b="1" dirty="0">
                <a:effectLst>
                  <a:outerShdw blurRad="38100" dist="38100" dir="2700000" algn="tl">
                    <a:srgbClr val="000000">
                      <a:alpha val="43137"/>
                    </a:srgbClr>
                  </a:outerShdw>
                </a:effectLst>
                <a:latin typeface="+mn-lt"/>
              </a:rPr>
            </a:br>
            <a:r>
              <a:rPr lang="sk-SK" sz="5400" b="1" dirty="0">
                <a:effectLst>
                  <a:outerShdw blurRad="38100" dist="38100" dir="2700000" algn="tl">
                    <a:srgbClr val="000000">
                      <a:alpha val="43137"/>
                    </a:srgbClr>
                  </a:outerShdw>
                </a:effectLst>
                <a:latin typeface="+mn-lt"/>
              </a:rPr>
              <a:t> Elektronická </a:t>
            </a:r>
            <a:br>
              <a:rPr lang="sk-SK" sz="5400" b="1" dirty="0">
                <a:effectLst>
                  <a:outerShdw blurRad="38100" dist="38100" dir="2700000" algn="tl">
                    <a:srgbClr val="000000">
                      <a:alpha val="43137"/>
                    </a:srgbClr>
                  </a:outerShdw>
                </a:effectLst>
                <a:latin typeface="+mn-lt"/>
              </a:rPr>
            </a:br>
            <a:r>
              <a:rPr lang="sk-SK" sz="5400" b="1" dirty="0">
                <a:effectLst>
                  <a:outerShdw blurRad="38100" dist="38100" dir="2700000" algn="tl">
                    <a:srgbClr val="000000">
                      <a:alpha val="43137"/>
                    </a:srgbClr>
                  </a:outerShdw>
                </a:effectLst>
                <a:latin typeface="+mn-lt"/>
              </a:rPr>
              <a:t>pošta</a:t>
            </a:r>
            <a:br>
              <a:rPr lang="sk-SK" sz="5400" b="1" dirty="0">
                <a:solidFill>
                  <a:srgbClr val="000000"/>
                </a:solidFill>
                <a:effectLst/>
                <a:latin typeface="+mn-lt"/>
                <a:ea typeface="Calibri" panose="020F0502020204030204" pitchFamily="34" charset="0"/>
              </a:rPr>
            </a:br>
            <a:endParaRPr lang="sk-SK" sz="5400" b="1" dirty="0">
              <a:latin typeface="+mn-lt"/>
            </a:endParaRPr>
          </a:p>
        </p:txBody>
      </p:sp>
      <p:sp>
        <p:nvSpPr>
          <p:cNvPr id="3" name="TextovéPole 2">
            <a:extLst>
              <a:ext uri="{FF2B5EF4-FFF2-40B4-BE49-F238E27FC236}">
                <a16:creationId xmlns:a16="http://schemas.microsoft.com/office/drawing/2014/main" id="{5F82A6B2-ADA4-4594-BF37-390DAC7AD542}"/>
              </a:ext>
            </a:extLst>
          </p:cNvPr>
          <p:cNvSpPr txBox="1"/>
          <p:nvPr/>
        </p:nvSpPr>
        <p:spPr>
          <a:xfrm>
            <a:off x="8868696" y="5309420"/>
            <a:ext cx="2585884" cy="369332"/>
          </a:xfrm>
          <a:prstGeom prst="rect">
            <a:avLst/>
          </a:prstGeom>
          <a:noFill/>
        </p:spPr>
        <p:txBody>
          <a:bodyPr wrap="square" rtlCol="0">
            <a:spAutoFit/>
          </a:bodyPr>
          <a:lstStyle/>
          <a:p>
            <a:r>
              <a:rPr lang="sk-SK" b="1" dirty="0"/>
              <a:t>Mgr.  Štefan Murín</a:t>
            </a:r>
          </a:p>
        </p:txBody>
      </p:sp>
    </p:spTree>
    <p:extLst>
      <p:ext uri="{BB962C8B-B14F-4D97-AF65-F5344CB8AC3E}">
        <p14:creationId xmlns:p14="http://schemas.microsoft.com/office/powerpoint/2010/main" val="1554221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03AB4A-32AC-4D29-9A5E-9C4AEF0F1B9F}"/>
              </a:ext>
            </a:extLst>
          </p:cNvPr>
          <p:cNvSpPr>
            <a:spLocks noGrp="1"/>
          </p:cNvSpPr>
          <p:nvPr>
            <p:ph type="title"/>
          </p:nvPr>
        </p:nvSpPr>
        <p:spPr/>
        <p:txBody>
          <a:bodyPr/>
          <a:lstStyle/>
          <a:p>
            <a:pPr algn="ctr"/>
            <a:r>
              <a:rPr lang="sk-SK" dirty="0">
                <a:solidFill>
                  <a:srgbClr val="0070C0"/>
                </a:solidFill>
              </a:rPr>
              <a:t>Nová správa</a:t>
            </a:r>
          </a:p>
        </p:txBody>
      </p:sp>
      <p:pic>
        <p:nvPicPr>
          <p:cNvPr id="5" name="Zástupný obsah 4">
            <a:extLst>
              <a:ext uri="{FF2B5EF4-FFF2-40B4-BE49-F238E27FC236}">
                <a16:creationId xmlns:a16="http://schemas.microsoft.com/office/drawing/2014/main" id="{74D05B95-043D-4F25-88C4-6835EEB901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7917" y="2016125"/>
            <a:ext cx="4550491" cy="3449638"/>
          </a:xfrm>
        </p:spPr>
      </p:pic>
    </p:spTree>
    <p:extLst>
      <p:ext uri="{BB962C8B-B14F-4D97-AF65-F5344CB8AC3E}">
        <p14:creationId xmlns:p14="http://schemas.microsoft.com/office/powerpoint/2010/main" val="3938857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FB7110A-9CFE-4F0D-8C9E-D1328684C453}"/>
              </a:ext>
            </a:extLst>
          </p:cNvPr>
          <p:cNvSpPr>
            <a:spLocks noGrp="1"/>
          </p:cNvSpPr>
          <p:nvPr>
            <p:ph idx="1"/>
          </p:nvPr>
        </p:nvSpPr>
        <p:spPr/>
        <p:txBody>
          <a:bodyPr>
            <a:normAutofit/>
          </a:bodyPr>
          <a:lstStyle/>
          <a:p>
            <a:pPr algn="ctr"/>
            <a:r>
              <a:rPr lang="sk-SK" sz="3600" dirty="0">
                <a:solidFill>
                  <a:srgbClr val="0070C0"/>
                </a:solidFill>
              </a:rPr>
              <a:t>Ďakujem za pozornosť.</a:t>
            </a:r>
          </a:p>
        </p:txBody>
      </p:sp>
    </p:spTree>
    <p:extLst>
      <p:ext uri="{BB962C8B-B14F-4D97-AF65-F5344CB8AC3E}">
        <p14:creationId xmlns:p14="http://schemas.microsoft.com/office/powerpoint/2010/main" val="1699333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60DFBDB0-D39A-4909-92D5-D9D91E9F8255}"/>
              </a:ext>
            </a:extLst>
          </p:cNvPr>
          <p:cNvSpPr txBox="1"/>
          <p:nvPr/>
        </p:nvSpPr>
        <p:spPr>
          <a:xfrm>
            <a:off x="967665" y="730329"/>
            <a:ext cx="10413508" cy="5057410"/>
          </a:xfrm>
          <a:prstGeom prst="rect">
            <a:avLst/>
          </a:prstGeom>
          <a:noFill/>
        </p:spPr>
        <p:txBody>
          <a:bodyPr wrap="square">
            <a:spAutoFit/>
          </a:bodyPr>
          <a:lstStyle/>
          <a:p>
            <a:pPr algn="ctr"/>
            <a:r>
              <a:rPr lang="sk-SK" sz="4800"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Neinteraktívna komunikácia</a:t>
            </a:r>
          </a:p>
          <a:p>
            <a:pPr algn="ctr"/>
            <a:endParaRPr lang="sk-SK" sz="4800" dirty="0">
              <a:solidFill>
                <a:srgbClr val="000000"/>
              </a:solidFill>
              <a:effectLst/>
              <a:latin typeface="Calibri" panose="020F0502020204030204" pitchFamily="34" charset="0"/>
              <a:ea typeface="Calibri" panose="020F0502020204030204" pitchFamily="34" charset="0"/>
            </a:endParaRPr>
          </a:p>
          <a:p>
            <a:pPr lvl="0">
              <a:buSzPts val="1000"/>
              <a:tabLst>
                <a:tab pos="457200" algn="l"/>
              </a:tabLst>
            </a:pPr>
            <a:r>
              <a:rPr lang="sk-SK"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užívatelia nemôžu okamžite reagovať</a:t>
            </a:r>
            <a:endParaRPr lang="sk-SK" sz="3200" dirty="0">
              <a:solidFill>
                <a:srgbClr val="000000"/>
              </a:solidFill>
              <a:effectLst/>
              <a:latin typeface="Calibri" panose="020F0502020204030204" pitchFamily="34" charset="0"/>
              <a:ea typeface="Calibri" panose="020F0502020204030204" pitchFamily="34" charset="0"/>
            </a:endParaRPr>
          </a:p>
          <a:p>
            <a:pPr lvl="0" algn="just">
              <a:buSzPts val="1000"/>
              <a:tabLst>
                <a:tab pos="457200" algn="l"/>
              </a:tabLst>
            </a:pPr>
            <a:r>
              <a:rPr lang="sk-SK"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informácie, ktoré sú vyslané jednou osobou sa k</a:t>
            </a:r>
          </a:p>
          <a:p>
            <a:pPr lvl="0" algn="just">
              <a:buSzPts val="1000"/>
              <a:tabLst>
                <a:tab pos="457200" algn="l"/>
              </a:tabLst>
            </a:pPr>
            <a:r>
              <a:rPr lang="sk-SK"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adresátovi dostanú po istom čase a ten na </a:t>
            </a:r>
            <a:r>
              <a:rPr lang="sk-SK" sz="32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a:t>
            </a:r>
            <a:r>
              <a:rPr lang="sk-SK"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reaguje    	(ak reaguje) s istým časovým odstupom.</a:t>
            </a:r>
            <a:endParaRPr lang="sk-SK" sz="3200" dirty="0">
              <a:solidFill>
                <a:srgbClr val="000000"/>
              </a:solidFill>
              <a:effectLst/>
              <a:latin typeface="Calibri" panose="020F0502020204030204" pitchFamily="34" charset="0"/>
              <a:ea typeface="Calibri" panose="020F0502020204030204" pitchFamily="34" charset="0"/>
            </a:endParaRPr>
          </a:p>
          <a:p>
            <a:pPr marL="457200" indent="-457200">
              <a:buFontTx/>
              <a:buChar char="-"/>
            </a:pPr>
            <a:r>
              <a:rPr lang="sk-SK"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z</a:t>
            </a:r>
            <a:r>
              <a:rPr lang="sk-SK" sz="3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neinteraktívnu komunikáciu sa považuje:</a:t>
            </a:r>
          </a:p>
          <a:p>
            <a:r>
              <a:rPr lang="sk-SK" sz="32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sk-SK" sz="32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SMS, MMS, odkazová schránka, e - mail, blog</a:t>
            </a:r>
            <a:endParaRPr lang="sk-SK" sz="3200" dirty="0">
              <a:solidFill>
                <a:srgbClr val="0070C0"/>
              </a:solidFill>
              <a:effectLst/>
              <a:latin typeface="Calibri" panose="020F0502020204030204" pitchFamily="34" charset="0"/>
              <a:ea typeface="Calibri" panose="020F0502020204030204" pitchFamily="34" charset="0"/>
            </a:endParaRPr>
          </a:p>
          <a:p>
            <a:pPr lvl="0">
              <a:lnSpc>
                <a:spcPct val="115000"/>
              </a:lnSpc>
              <a:spcAft>
                <a:spcPts val="1000"/>
              </a:spcAft>
            </a:pPr>
            <a:endParaRPr lang="sk-SK" sz="32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57462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A59CE72-4AC7-4705-B85C-150F7FF1CBE5}"/>
              </a:ext>
            </a:extLst>
          </p:cNvPr>
          <p:cNvSpPr>
            <a:spLocks noChangeArrowheads="1"/>
          </p:cNvSpPr>
          <p:nvPr/>
        </p:nvSpPr>
        <p:spPr bwMode="auto">
          <a:xfrm>
            <a:off x="1819275" y="186929"/>
            <a:ext cx="82296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000" tIns="45000" rIns="90000" bIns="45000" numCol="1" anchor="ctr" anchorCtr="0" compatLnSpc="1">
            <a:prstTxWarp prst="textNoShape">
              <a:avLst/>
            </a:prstTxWarp>
          </a:bodyPr>
          <a:lstStyle>
            <a:lvl1pPr algn="l" defTabSz="449263" rtl="0" fontAlgn="base">
              <a:lnSpc>
                <a:spcPct val="95000"/>
              </a:lnSpc>
              <a:spcBef>
                <a:spcPct val="0"/>
              </a:spcBef>
              <a:spcAft>
                <a:spcPct val="0"/>
              </a:spcAft>
              <a:buClr>
                <a:srgbClr val="000000"/>
              </a:buClr>
              <a:buSzPct val="100000"/>
              <a:buFont typeface="Times New Roman" panose="02020603050405020304" pitchFamily="18" charset="0"/>
              <a:defRPr kern="1200">
                <a:solidFill>
                  <a:srgbClr val="000000"/>
                </a:solidFill>
                <a:latin typeface="+mj-lt"/>
                <a:ea typeface="+mj-ea"/>
                <a:cs typeface="+mj-cs"/>
              </a:defRPr>
            </a:lvl1pPr>
            <a:lvl2pPr marL="742950" indent="-285750" algn="l" defTabSz="449263" rtl="0" fontAlgn="base">
              <a:lnSpc>
                <a:spcPct val="95000"/>
              </a:lnSpc>
              <a:spcBef>
                <a:spcPct val="0"/>
              </a:spcBef>
              <a:spcAft>
                <a:spcPct val="0"/>
              </a:spcAft>
              <a:buClr>
                <a:srgbClr val="000000"/>
              </a:buClr>
              <a:buSzPct val="100000"/>
              <a:buFont typeface="Times New Roman" panose="02020603050405020304" pitchFamily="18" charset="0"/>
              <a:defRPr>
                <a:solidFill>
                  <a:srgbClr val="000000"/>
                </a:solidFill>
                <a:latin typeface="Georgia" panose="02040502050405020303" pitchFamily="18" charset="0"/>
                <a:ea typeface="Microsoft YaHei" panose="020B0503020204020204" pitchFamily="34" charset="-122"/>
              </a:defRPr>
            </a:lvl2pPr>
            <a:lvl3pPr marL="11430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a:solidFill>
                  <a:srgbClr val="000000"/>
                </a:solidFill>
                <a:latin typeface="Georgia" panose="02040502050405020303" pitchFamily="18" charset="0"/>
                <a:ea typeface="Microsoft YaHei" panose="020B0503020204020204" pitchFamily="34" charset="-122"/>
              </a:defRPr>
            </a:lvl3pPr>
            <a:lvl4pPr marL="16002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a:solidFill>
                  <a:srgbClr val="000000"/>
                </a:solidFill>
                <a:latin typeface="Georgia" panose="02040502050405020303" pitchFamily="18" charset="0"/>
                <a:ea typeface="Microsoft YaHei" panose="020B0503020204020204" pitchFamily="34" charset="-122"/>
              </a:defRPr>
            </a:lvl4pPr>
            <a:lvl5pPr marL="20574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a:solidFill>
                  <a:srgbClr val="000000"/>
                </a:solidFill>
                <a:latin typeface="Georgia" panose="02040502050405020303" pitchFamily="18" charset="0"/>
                <a:ea typeface="Microsoft YaHei" panose="020B0503020204020204" pitchFamily="34" charset="-122"/>
              </a:defRPr>
            </a:lvl5pPr>
            <a:lvl6pPr marL="25146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a:solidFill>
                  <a:srgbClr val="000000"/>
                </a:solidFill>
                <a:latin typeface="Georgia" panose="02040502050405020303" pitchFamily="18" charset="0"/>
                <a:ea typeface="Microsoft YaHei" panose="020B0503020204020204" pitchFamily="34" charset="-122"/>
              </a:defRPr>
            </a:lvl6pPr>
            <a:lvl7pPr marL="29718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a:solidFill>
                  <a:srgbClr val="000000"/>
                </a:solidFill>
                <a:latin typeface="Georgia" panose="02040502050405020303" pitchFamily="18" charset="0"/>
                <a:ea typeface="Microsoft YaHei" panose="020B0503020204020204" pitchFamily="34" charset="-122"/>
              </a:defRPr>
            </a:lvl7pPr>
            <a:lvl8pPr marL="34290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a:solidFill>
                  <a:srgbClr val="000000"/>
                </a:solidFill>
                <a:latin typeface="Georgia" panose="02040502050405020303" pitchFamily="18" charset="0"/>
                <a:ea typeface="Microsoft YaHei" panose="020B0503020204020204" pitchFamily="34" charset="-122"/>
              </a:defRPr>
            </a:lvl8pPr>
            <a:lvl9pPr marL="3886200" indent="-228600" algn="l" defTabSz="449263" rtl="0" fontAlgn="base">
              <a:lnSpc>
                <a:spcPct val="95000"/>
              </a:lnSpc>
              <a:spcBef>
                <a:spcPct val="0"/>
              </a:spcBef>
              <a:spcAft>
                <a:spcPct val="0"/>
              </a:spcAft>
              <a:buClr>
                <a:srgbClr val="000000"/>
              </a:buClr>
              <a:buSzPct val="100000"/>
              <a:buFont typeface="Times New Roman" panose="02020603050405020304" pitchFamily="18" charset="0"/>
              <a:defRPr>
                <a:solidFill>
                  <a:srgbClr val="000000"/>
                </a:solidFill>
                <a:latin typeface="Georgia" panose="02040502050405020303" pitchFamily="18" charset="0"/>
                <a:ea typeface="Microsoft YaHei" panose="020B0503020204020204" pitchFamily="34" charset="-122"/>
              </a:defRPr>
            </a:lvl9p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sk-SK" altLang="sk-SK" sz="4000" b="1" dirty="0">
                <a:solidFill>
                  <a:srgbClr val="0070C0"/>
                </a:solidFill>
                <a:latin typeface="Calibri" panose="020F0502020204030204" pitchFamily="34" charset="0"/>
                <a:cs typeface="Calibri" panose="020F0502020204030204" pitchFamily="34" charset="0"/>
              </a:rPr>
              <a:t>Moderná internetová adresa  </a:t>
            </a:r>
          </a:p>
        </p:txBody>
      </p:sp>
      <p:sp>
        <p:nvSpPr>
          <p:cNvPr id="5" name="Text Box 2">
            <a:extLst>
              <a:ext uri="{FF2B5EF4-FFF2-40B4-BE49-F238E27FC236}">
                <a16:creationId xmlns:a16="http://schemas.microsoft.com/office/drawing/2014/main" id="{5C44EBB9-BB2B-47E3-9D7E-467A4BFAD1A4}"/>
              </a:ext>
            </a:extLst>
          </p:cNvPr>
          <p:cNvSpPr txBox="1">
            <a:spLocks noChangeArrowheads="1"/>
          </p:cNvSpPr>
          <p:nvPr/>
        </p:nvSpPr>
        <p:spPr bwMode="auto">
          <a:xfrm>
            <a:off x="1819275" y="1308894"/>
            <a:ext cx="9042569" cy="228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hangingPunct="1">
              <a:lnSpc>
                <a:spcPct val="100000"/>
              </a:lnSpc>
              <a:spcBef>
                <a:spcPts val="300"/>
              </a:spcBef>
            </a:pPr>
            <a:r>
              <a:rPr lang="sk-SK" altLang="sk-SK" sz="3600" b="1" dirty="0">
                <a:latin typeface="Georgia" panose="02040502050405020303" pitchFamily="18" charset="0"/>
              </a:rPr>
              <a:t>miestneurcenie@domena.priklad.sk </a:t>
            </a:r>
          </a:p>
          <a:p>
            <a:pPr hangingPunct="1">
              <a:lnSpc>
                <a:spcPct val="100000"/>
              </a:lnSpc>
              <a:spcBef>
                <a:spcPts val="300"/>
              </a:spcBef>
            </a:pPr>
            <a:endParaRPr lang="sk-SK" altLang="sk-SK" sz="2800" dirty="0">
              <a:latin typeface="Georgia" panose="02040502050405020303" pitchFamily="18" charset="0"/>
            </a:endParaRPr>
          </a:p>
          <a:p>
            <a:pPr hangingPunct="1">
              <a:lnSpc>
                <a:spcPct val="100000"/>
              </a:lnSpc>
              <a:spcBef>
                <a:spcPts val="300"/>
              </a:spcBef>
            </a:pPr>
            <a:r>
              <a:rPr lang="sk-SK" altLang="sk-SK" sz="2800" dirty="0">
                <a:latin typeface="Georgia" panose="02040502050405020303" pitchFamily="18" charset="0"/>
              </a:rPr>
              <a:t> </a:t>
            </a:r>
          </a:p>
          <a:p>
            <a:pPr hangingPunct="1">
              <a:lnSpc>
                <a:spcPct val="100000"/>
              </a:lnSpc>
              <a:spcBef>
                <a:spcPts val="300"/>
              </a:spcBef>
            </a:pPr>
            <a:endParaRPr lang="sk-SK" altLang="sk-SK" sz="2800" dirty="0">
              <a:latin typeface="Georgia" panose="02040502050405020303" pitchFamily="18" charset="0"/>
            </a:endParaRPr>
          </a:p>
          <a:p>
            <a:pPr hangingPunct="1">
              <a:lnSpc>
                <a:spcPct val="100000"/>
              </a:lnSpc>
              <a:spcBef>
                <a:spcPts val="300"/>
              </a:spcBef>
            </a:pPr>
            <a:endParaRPr lang="sk-SK" altLang="sk-SK" sz="2800" dirty="0">
              <a:latin typeface="Georgia" panose="02040502050405020303" pitchFamily="18" charset="0"/>
            </a:endParaRPr>
          </a:p>
          <a:p>
            <a:pPr hangingPunct="1">
              <a:lnSpc>
                <a:spcPct val="100000"/>
              </a:lnSpc>
              <a:spcBef>
                <a:spcPts val="300"/>
              </a:spcBef>
            </a:pPr>
            <a:endParaRPr lang="sk-SK" altLang="sk-SK" sz="2800" dirty="0">
              <a:latin typeface="Georgia" panose="02040502050405020303" pitchFamily="18" charset="0"/>
            </a:endParaRPr>
          </a:p>
          <a:p>
            <a:pPr hangingPunct="1">
              <a:lnSpc>
                <a:spcPct val="100000"/>
              </a:lnSpc>
              <a:spcBef>
                <a:spcPts val="300"/>
              </a:spcBef>
            </a:pPr>
            <a:endParaRPr lang="sk-SK" altLang="sk-SK" sz="2800" dirty="0">
              <a:latin typeface="Georgia" panose="02040502050405020303" pitchFamily="18" charset="0"/>
            </a:endParaRPr>
          </a:p>
        </p:txBody>
      </p:sp>
      <p:sp>
        <p:nvSpPr>
          <p:cNvPr id="6" name="Rectangle 3">
            <a:extLst>
              <a:ext uri="{FF2B5EF4-FFF2-40B4-BE49-F238E27FC236}">
                <a16:creationId xmlns:a16="http://schemas.microsoft.com/office/drawing/2014/main" id="{C73F62B0-03AA-4088-8551-E1A474C30C8D}"/>
              </a:ext>
            </a:extLst>
          </p:cNvPr>
          <p:cNvSpPr>
            <a:spLocks noChangeArrowheads="1"/>
          </p:cNvSpPr>
          <p:nvPr/>
        </p:nvSpPr>
        <p:spPr bwMode="auto">
          <a:xfrm>
            <a:off x="1819275" y="2239168"/>
            <a:ext cx="4367229" cy="1357313"/>
          </a:xfrm>
          <a:prstGeom prst="rect">
            <a:avLst/>
          </a:prstGeom>
          <a:pattFill prst="pct5">
            <a:fgClr>
              <a:srgbClr val="53548A"/>
            </a:fgClr>
            <a:bgClr>
              <a:schemeClr val="bg1"/>
            </a:bgClr>
          </a:pattFill>
          <a:ln w="19080">
            <a:solidFill>
              <a:srgbClr val="3D3E66"/>
            </a:solidFill>
            <a:round/>
            <a:headEnd/>
            <a:tailEnd/>
          </a:ln>
          <a:effectLst/>
        </p:spPr>
        <p:txBody>
          <a:bodyPr lIns="90000" tIns="45000" rIns="90000" bIns="45000"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hangingPunct="1">
              <a:lnSpc>
                <a:spcPct val="100000"/>
              </a:lnSpc>
            </a:pPr>
            <a:r>
              <a:rPr lang="sk-SK" altLang="sk-SK" sz="2400" b="1" dirty="0">
                <a:latin typeface="Calibri" panose="020F0502020204030204" pitchFamily="34" charset="0"/>
                <a:cs typeface="Calibri" panose="020F0502020204030204" pitchFamily="34" charset="0"/>
              </a:rPr>
              <a:t>miestna časť adresy, </a:t>
            </a:r>
          </a:p>
          <a:p>
            <a:pPr algn="ctr" hangingPunct="1">
              <a:lnSpc>
                <a:spcPct val="100000"/>
              </a:lnSpc>
            </a:pPr>
            <a:r>
              <a:rPr lang="sk-SK" altLang="sk-SK" sz="2400" b="1" dirty="0">
                <a:latin typeface="Calibri" panose="020F0502020204030204" pitchFamily="34" charset="0"/>
                <a:cs typeface="Calibri" panose="020F0502020204030204" pitchFamily="34" charset="0"/>
              </a:rPr>
              <a:t>často používateľské meno príjemcu správy</a:t>
            </a:r>
          </a:p>
        </p:txBody>
      </p:sp>
      <p:sp>
        <p:nvSpPr>
          <p:cNvPr id="7" name="Rectangle 4">
            <a:extLst>
              <a:ext uri="{FF2B5EF4-FFF2-40B4-BE49-F238E27FC236}">
                <a16:creationId xmlns:a16="http://schemas.microsoft.com/office/drawing/2014/main" id="{BDA8F86C-AD27-4892-ADFD-1D3FAE02069C}"/>
              </a:ext>
            </a:extLst>
          </p:cNvPr>
          <p:cNvSpPr>
            <a:spLocks noChangeArrowheads="1"/>
          </p:cNvSpPr>
          <p:nvPr/>
        </p:nvSpPr>
        <p:spPr bwMode="auto">
          <a:xfrm>
            <a:off x="7095616" y="2239168"/>
            <a:ext cx="4010348" cy="1357313"/>
          </a:xfrm>
          <a:prstGeom prst="rect">
            <a:avLst/>
          </a:prstGeom>
          <a:pattFill prst="pct5">
            <a:fgClr>
              <a:srgbClr val="53548A"/>
            </a:fgClr>
            <a:bgClr>
              <a:schemeClr val="bg1"/>
            </a:bgClr>
          </a:pattFill>
          <a:ln w="19080">
            <a:solidFill>
              <a:srgbClr val="3D3E66"/>
            </a:solidFill>
            <a:round/>
            <a:headEnd/>
            <a:tailEnd/>
          </a:ln>
          <a:effectLst/>
        </p:spPr>
        <p:txBody>
          <a:bodyPr lIns="90000" tIns="45000" rIns="90000" bIns="45000" anchor="ct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hangingPunct="1">
              <a:lnSpc>
                <a:spcPct val="100000"/>
              </a:lnSpc>
            </a:pPr>
            <a:r>
              <a:rPr lang="sk-SK" altLang="sk-SK" dirty="0">
                <a:latin typeface="Georgia" panose="02040502050405020303" pitchFamily="18" charset="0"/>
              </a:rPr>
              <a:t>  </a:t>
            </a:r>
            <a:r>
              <a:rPr lang="sk-SK" altLang="sk-SK" sz="4000" b="1" dirty="0">
                <a:latin typeface="Calibri" panose="020F0502020204030204" pitchFamily="34" charset="0"/>
                <a:cs typeface="Calibri" panose="020F0502020204030204" pitchFamily="34" charset="0"/>
              </a:rPr>
              <a:t>názov domény</a:t>
            </a:r>
          </a:p>
        </p:txBody>
      </p:sp>
      <p:pic>
        <p:nvPicPr>
          <p:cNvPr id="8" name="Picture 5">
            <a:extLst>
              <a:ext uri="{FF2B5EF4-FFF2-40B4-BE49-F238E27FC236}">
                <a16:creationId xmlns:a16="http://schemas.microsoft.com/office/drawing/2014/main" id="{138758AA-FE6B-4E02-8FCE-62C223B791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6504" y="2239168"/>
            <a:ext cx="920666" cy="1428428"/>
          </a:xfrm>
          <a:prstGeom prst="rect">
            <a:avLst/>
          </a:prstGeom>
          <a:pattFill prst="pct5">
            <a:fgClr>
              <a:srgbClr val="53548A"/>
            </a:fgClr>
            <a:bgClr>
              <a:schemeClr val="bg1"/>
            </a:bgClr>
          </a:pattFill>
          <a:ln>
            <a:noFill/>
          </a:ln>
          <a:effectLst/>
        </p:spPr>
      </p:pic>
      <p:sp>
        <p:nvSpPr>
          <p:cNvPr id="9" name="Rectangle 6">
            <a:extLst>
              <a:ext uri="{FF2B5EF4-FFF2-40B4-BE49-F238E27FC236}">
                <a16:creationId xmlns:a16="http://schemas.microsoft.com/office/drawing/2014/main" id="{4A8CA4A3-5134-4651-8A83-143D779B7A79}"/>
              </a:ext>
            </a:extLst>
          </p:cNvPr>
          <p:cNvSpPr>
            <a:spLocks noChangeArrowheads="1"/>
          </p:cNvSpPr>
          <p:nvPr/>
        </p:nvSpPr>
        <p:spPr bwMode="auto">
          <a:xfrm>
            <a:off x="994299" y="4148137"/>
            <a:ext cx="10111665" cy="1691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just" hangingPunct="1">
              <a:lnSpc>
                <a:spcPct val="100000"/>
              </a:lnSpc>
            </a:pPr>
            <a:r>
              <a:rPr lang="sk-SK" altLang="sk-SK" sz="2400" dirty="0"/>
              <a:t>Technológia e-mailu je založená na jednoznačnosti hostiteľského počítača, kde majú užívatelia svoje jedinečné kontá. </a:t>
            </a:r>
          </a:p>
          <a:p>
            <a:pPr algn="ctr" hangingPunct="1">
              <a:lnSpc>
                <a:spcPct val="100000"/>
              </a:lnSpc>
            </a:pPr>
            <a:r>
              <a:rPr lang="sk-SK" altLang="sk-SK" sz="2400" dirty="0"/>
              <a:t>Formát adresy </a:t>
            </a:r>
            <a:r>
              <a:rPr lang="sk-SK" altLang="sk-SK" sz="3200" dirty="0">
                <a:solidFill>
                  <a:srgbClr val="3E3F67"/>
                </a:solidFill>
              </a:rPr>
              <a:t>„</a:t>
            </a:r>
            <a:r>
              <a:rPr lang="sk-SK" altLang="sk-SK" sz="3200" dirty="0" err="1">
                <a:solidFill>
                  <a:srgbClr val="3E3F67"/>
                </a:solidFill>
              </a:rPr>
              <a:t>userX@hostY</a:t>
            </a:r>
            <a:r>
              <a:rPr lang="sk-SK" altLang="sk-SK" sz="3200" dirty="0">
                <a:solidFill>
                  <a:srgbClr val="3E3F67"/>
                </a:solidFill>
              </a:rPr>
              <a:t>“ </a:t>
            </a:r>
            <a:r>
              <a:rPr lang="sk-SK" altLang="sk-SK" sz="2400" dirty="0"/>
              <a:t>sa tak dá v angličtine prečítať „užívateľ X na hostiteľskom počítači Y“.</a:t>
            </a:r>
          </a:p>
        </p:txBody>
      </p:sp>
    </p:spTree>
    <p:extLst>
      <p:ext uri="{BB962C8B-B14F-4D97-AF65-F5344CB8AC3E}">
        <p14:creationId xmlns:p14="http://schemas.microsoft.com/office/powerpoint/2010/main" val="369642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B4CB4EC-6E36-42D2-865E-54138ED9178B}"/>
              </a:ext>
            </a:extLst>
          </p:cNvPr>
          <p:cNvSpPr txBox="1"/>
          <p:nvPr/>
        </p:nvSpPr>
        <p:spPr>
          <a:xfrm>
            <a:off x="781235" y="594804"/>
            <a:ext cx="10457895" cy="4662815"/>
          </a:xfrm>
          <a:prstGeom prst="rect">
            <a:avLst/>
          </a:prstGeom>
          <a:noFill/>
        </p:spPr>
        <p:txBody>
          <a:bodyPr wrap="square">
            <a:spAutoFit/>
          </a:bodyPr>
          <a:lstStyle/>
          <a:p>
            <a:pPr marL="86995" marR="192405" algn="ctr">
              <a:spcBef>
                <a:spcPts val="260"/>
              </a:spcBef>
              <a:spcAft>
                <a:spcPts val="0"/>
              </a:spcAft>
            </a:pPr>
            <a:r>
              <a:rPr lang="sk-SK" sz="4400" b="1" dirty="0">
                <a:solidFill>
                  <a:srgbClr val="0070C0"/>
                </a:solidFill>
                <a:effectLst/>
                <a:latin typeface="Calibri" panose="020F0502020204030204" pitchFamily="34" charset="0"/>
                <a:ea typeface="Calibri" panose="020F0502020204030204" pitchFamily="34" charset="0"/>
              </a:rPr>
              <a:t>Elektronická pošta </a:t>
            </a:r>
          </a:p>
          <a:p>
            <a:pPr marL="86995" marR="192405" algn="ctr">
              <a:spcBef>
                <a:spcPts val="260"/>
              </a:spcBef>
              <a:spcAft>
                <a:spcPts val="0"/>
              </a:spcAft>
            </a:pPr>
            <a:endParaRPr lang="sk-SK" sz="4400" b="1" dirty="0">
              <a:solidFill>
                <a:srgbClr val="0070C0"/>
              </a:solidFill>
              <a:effectLst/>
              <a:latin typeface="Calibri" panose="020F0502020204030204" pitchFamily="34" charset="0"/>
              <a:ea typeface="Calibri" panose="020F0502020204030204" pitchFamily="34" charset="0"/>
            </a:endParaRPr>
          </a:p>
          <a:p>
            <a:pPr marL="86995" marR="192405" algn="just">
              <a:spcBef>
                <a:spcPts val="260"/>
              </a:spcBef>
              <a:spcAft>
                <a:spcPts val="0"/>
              </a:spcAft>
            </a:pPr>
            <a:r>
              <a:rPr lang="sk-SK" sz="3600" b="1" dirty="0">
                <a:solidFill>
                  <a:srgbClr val="0070C0"/>
                </a:solidFill>
                <a:effectLst/>
                <a:latin typeface="Calibri" panose="020F0502020204030204" pitchFamily="34" charset="0"/>
                <a:ea typeface="Calibri" panose="020F0502020204030204" pitchFamily="34" charset="0"/>
              </a:rPr>
              <a:t>e‐mail </a:t>
            </a:r>
            <a:r>
              <a:rPr lang="sk-SK" sz="2800" dirty="0">
                <a:effectLst/>
                <a:latin typeface="Calibri" panose="020F0502020204030204" pitchFamily="34" charset="0"/>
                <a:ea typeface="Calibri" panose="020F0502020204030204" pitchFamily="34" charset="0"/>
              </a:rPr>
              <a:t>je po službe Word </a:t>
            </a:r>
            <a:r>
              <a:rPr lang="sk-SK" sz="2800" dirty="0" err="1">
                <a:effectLst/>
                <a:latin typeface="Calibri" panose="020F0502020204030204" pitchFamily="34" charset="0"/>
                <a:ea typeface="Calibri" panose="020F0502020204030204" pitchFamily="34" charset="0"/>
              </a:rPr>
              <a:t>Wide</a:t>
            </a:r>
            <a:r>
              <a:rPr lang="sk-SK" sz="2800" dirty="0">
                <a:effectLst/>
                <a:latin typeface="Calibri" panose="020F0502020204030204" pitchFamily="34" charset="0"/>
                <a:ea typeface="Calibri" panose="020F0502020204030204" pitchFamily="34" charset="0"/>
              </a:rPr>
              <a:t> Web ‐ ešte stále druhá najpoužívanejšia služba na internete, ktorá je určená pre rýchlu písomnú komunikáciu. Okrem samotných textových správ je možné prostredníctvom elektronickej pošty súčasne prenášať aj ľubovoľné súbory ako sú obrázky, fotografie, formátovaný text v samostatnom súbore, zvukové, či video záznamy. Pri používaní elektronickej pošty sme limitovaní len objemom prenášaných dát.</a:t>
            </a:r>
          </a:p>
        </p:txBody>
      </p:sp>
    </p:spTree>
    <p:extLst>
      <p:ext uri="{BB962C8B-B14F-4D97-AF65-F5344CB8AC3E}">
        <p14:creationId xmlns:p14="http://schemas.microsoft.com/office/powerpoint/2010/main" val="196447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9F6CEC26-5564-4CA5-89DB-D1E49A08D142}"/>
              </a:ext>
            </a:extLst>
          </p:cNvPr>
          <p:cNvSpPr txBox="1"/>
          <p:nvPr/>
        </p:nvSpPr>
        <p:spPr>
          <a:xfrm>
            <a:off x="1257669" y="284085"/>
            <a:ext cx="10230035" cy="5170646"/>
          </a:xfrm>
          <a:prstGeom prst="rect">
            <a:avLst/>
          </a:prstGeom>
          <a:noFill/>
        </p:spPr>
        <p:txBody>
          <a:bodyPr wrap="square">
            <a:spAutoFit/>
          </a:bodyPr>
          <a:lstStyle/>
          <a:p>
            <a:pPr marL="86995" marR="192405" algn="just">
              <a:spcBef>
                <a:spcPts val="600"/>
              </a:spcBef>
              <a:spcAft>
                <a:spcPts val="0"/>
              </a:spcAft>
            </a:pPr>
            <a:r>
              <a:rPr lang="sk-SK" sz="3200" b="1" dirty="0">
                <a:effectLst/>
                <a:latin typeface="Calibri" panose="020F0502020204030204" pitchFamily="34" charset="0"/>
                <a:ea typeface="Calibri" panose="020F0502020204030204" pitchFamily="34" charset="0"/>
              </a:rPr>
              <a:t>Pre posielanie správ pomocou elektronickej pošty budeme pracovať v tzv. poštovom klientovi – programe (prostredí), ktorý umožňuje:</a:t>
            </a:r>
          </a:p>
          <a:p>
            <a:pPr marL="86995" marR="192405" algn="just">
              <a:spcBef>
                <a:spcPts val="600"/>
              </a:spcBef>
              <a:spcAft>
                <a:spcPts val="0"/>
              </a:spcAft>
            </a:pPr>
            <a:endParaRPr lang="sk-SK" sz="3200" dirty="0">
              <a:effectLst/>
              <a:latin typeface="Calibri" panose="020F0502020204030204" pitchFamily="34" charset="0"/>
              <a:ea typeface="Calibri" panose="020F0502020204030204" pitchFamily="34" charset="0"/>
            </a:endParaRPr>
          </a:p>
          <a:p>
            <a:pPr marL="914400" lvl="1" indent="-457200">
              <a:spcBef>
                <a:spcPts val="595"/>
              </a:spcBef>
              <a:spcAft>
                <a:spcPts val="0"/>
              </a:spcAft>
              <a:buSzPts val="1200"/>
              <a:buFont typeface="Wingdings" panose="05000000000000000000" pitchFamily="2" charset="2"/>
              <a:buChar char="§"/>
              <a:tabLst>
                <a:tab pos="536575" algn="l"/>
                <a:tab pos="537210" algn="l"/>
              </a:tabLst>
            </a:pP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posielanie správ (aj ich rozosielanie), včítane</a:t>
            </a:r>
            <a:r>
              <a:rPr lang="sk-SK" sz="3200" b="1" spc="-35" dirty="0">
                <a:solidFill>
                  <a:srgbClr val="0070C0"/>
                </a:solidFill>
                <a:effectLst/>
                <a:latin typeface="Calibri" panose="020F0502020204030204" pitchFamily="34" charset="0"/>
                <a:ea typeface="Symbol" panose="05050102010706020507" pitchFamily="18" charset="2"/>
                <a:cs typeface="Symbol" panose="05050102010706020507" pitchFamily="18" charset="2"/>
              </a:rPr>
              <a:t> </a:t>
            </a: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príloh</a:t>
            </a:r>
          </a:p>
          <a:p>
            <a:pPr marL="914400" lvl="1" indent="-457200">
              <a:buSzPts val="1200"/>
              <a:buFont typeface="Wingdings" panose="05000000000000000000" pitchFamily="2" charset="2"/>
              <a:buChar char="§"/>
              <a:tabLst>
                <a:tab pos="536575" algn="l"/>
                <a:tab pos="537210" algn="l"/>
              </a:tabLst>
            </a:pP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čítanie a uchovávanie</a:t>
            </a:r>
            <a:r>
              <a:rPr lang="sk-SK" sz="3200" b="1" spc="-75" dirty="0">
                <a:solidFill>
                  <a:srgbClr val="0070C0"/>
                </a:solidFill>
                <a:effectLst/>
                <a:latin typeface="Calibri" panose="020F0502020204030204" pitchFamily="34" charset="0"/>
                <a:ea typeface="Symbol" panose="05050102010706020507" pitchFamily="18" charset="2"/>
                <a:cs typeface="Symbol" panose="05050102010706020507" pitchFamily="18" charset="2"/>
              </a:rPr>
              <a:t> </a:t>
            </a: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správ</a:t>
            </a:r>
          </a:p>
          <a:p>
            <a:pPr marL="914400" lvl="1" indent="-457200">
              <a:spcBef>
                <a:spcPts val="5"/>
              </a:spcBef>
              <a:spcAft>
                <a:spcPts val="0"/>
              </a:spcAft>
              <a:buSzPts val="1200"/>
              <a:buFont typeface="Wingdings" panose="05000000000000000000" pitchFamily="2" charset="2"/>
              <a:buChar char="§"/>
              <a:tabLst>
                <a:tab pos="536575" algn="l"/>
                <a:tab pos="537210" algn="l"/>
              </a:tabLst>
            </a:pP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triedenie a filtrovanie</a:t>
            </a:r>
            <a:r>
              <a:rPr lang="sk-SK" sz="3200" b="1" spc="-55" dirty="0">
                <a:solidFill>
                  <a:srgbClr val="0070C0"/>
                </a:solidFill>
                <a:effectLst/>
                <a:latin typeface="Calibri" panose="020F0502020204030204" pitchFamily="34" charset="0"/>
                <a:ea typeface="Symbol" panose="05050102010706020507" pitchFamily="18" charset="2"/>
                <a:cs typeface="Symbol" panose="05050102010706020507" pitchFamily="18" charset="2"/>
              </a:rPr>
              <a:t> </a:t>
            </a: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správ</a:t>
            </a:r>
          </a:p>
          <a:p>
            <a:pPr marL="914400" lvl="1" indent="-457200">
              <a:buSzPts val="1200"/>
              <a:buFont typeface="Wingdings" panose="05000000000000000000" pitchFamily="2" charset="2"/>
              <a:buChar char="§"/>
              <a:tabLst>
                <a:tab pos="536575" algn="l"/>
                <a:tab pos="537210" algn="l"/>
              </a:tabLst>
            </a:pP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vytváranie</a:t>
            </a:r>
            <a:r>
              <a:rPr lang="sk-SK" sz="3200" b="1" spc="-40" dirty="0">
                <a:solidFill>
                  <a:srgbClr val="0070C0"/>
                </a:solidFill>
                <a:effectLst/>
                <a:latin typeface="Calibri" panose="020F0502020204030204" pitchFamily="34" charset="0"/>
                <a:ea typeface="Symbol" panose="05050102010706020507" pitchFamily="18" charset="2"/>
                <a:cs typeface="Symbol" panose="05050102010706020507" pitchFamily="18" charset="2"/>
              </a:rPr>
              <a:t> </a:t>
            </a: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priečinkov</a:t>
            </a:r>
          </a:p>
          <a:p>
            <a:pPr marL="914400" lvl="1" indent="-457200">
              <a:buSzPts val="1200"/>
              <a:buFont typeface="Wingdings" panose="05000000000000000000" pitchFamily="2" charset="2"/>
              <a:buChar char="§"/>
              <a:tabLst>
                <a:tab pos="536575" algn="l"/>
                <a:tab pos="537210" algn="l"/>
              </a:tabLst>
            </a:pP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presmerovanie</a:t>
            </a:r>
            <a:r>
              <a:rPr lang="sk-SK" sz="3200" b="1" spc="-80" dirty="0">
                <a:solidFill>
                  <a:srgbClr val="0070C0"/>
                </a:solidFill>
                <a:effectLst/>
                <a:latin typeface="Calibri" panose="020F0502020204030204" pitchFamily="34" charset="0"/>
                <a:ea typeface="Symbol" panose="05050102010706020507" pitchFamily="18" charset="2"/>
                <a:cs typeface="Symbol" panose="05050102010706020507" pitchFamily="18" charset="2"/>
              </a:rPr>
              <a:t> </a:t>
            </a: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pošty</a:t>
            </a:r>
          </a:p>
          <a:p>
            <a:pPr marL="914400" lvl="1" indent="-457200">
              <a:buSzPts val="1200"/>
              <a:buFont typeface="Wingdings" panose="05000000000000000000" pitchFamily="2" charset="2"/>
              <a:buChar char="§"/>
              <a:tabLst>
                <a:tab pos="536575" algn="l"/>
                <a:tab pos="537210" algn="l"/>
              </a:tabLst>
            </a:pP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konfiguráciu a nastavenie účtu a</a:t>
            </a:r>
            <a:r>
              <a:rPr lang="sk-SK" sz="3200" b="1" spc="-25" dirty="0">
                <a:solidFill>
                  <a:srgbClr val="0070C0"/>
                </a:solidFill>
                <a:effectLst/>
                <a:latin typeface="Calibri" panose="020F0502020204030204" pitchFamily="34" charset="0"/>
                <a:ea typeface="Symbol" panose="05050102010706020507" pitchFamily="18" charset="2"/>
                <a:cs typeface="Symbol" panose="05050102010706020507" pitchFamily="18" charset="2"/>
              </a:rPr>
              <a:t> </a:t>
            </a:r>
            <a:r>
              <a:rPr lang="sk-SK" sz="3200" b="1" dirty="0">
                <a:solidFill>
                  <a:srgbClr val="0070C0"/>
                </a:solidFill>
                <a:effectLst/>
                <a:latin typeface="Calibri" panose="020F0502020204030204" pitchFamily="34" charset="0"/>
                <a:ea typeface="Symbol" panose="05050102010706020507" pitchFamily="18" charset="2"/>
                <a:cs typeface="Symbol" panose="05050102010706020507" pitchFamily="18" charset="2"/>
              </a:rPr>
              <a:t>pod.</a:t>
            </a:r>
          </a:p>
        </p:txBody>
      </p:sp>
    </p:spTree>
    <p:extLst>
      <p:ext uri="{BB962C8B-B14F-4D97-AF65-F5344CB8AC3E}">
        <p14:creationId xmlns:p14="http://schemas.microsoft.com/office/powerpoint/2010/main" val="3553780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B4E055-0A4F-48DB-BB26-9D4667655935}"/>
              </a:ext>
            </a:extLst>
          </p:cNvPr>
          <p:cNvSpPr>
            <a:spLocks noGrp="1"/>
          </p:cNvSpPr>
          <p:nvPr>
            <p:ph type="title"/>
          </p:nvPr>
        </p:nvSpPr>
        <p:spPr/>
        <p:txBody>
          <a:bodyPr/>
          <a:lstStyle/>
          <a:p>
            <a:pPr algn="ctr"/>
            <a:r>
              <a:rPr lang="sk-SK" dirty="0">
                <a:solidFill>
                  <a:srgbClr val="0070C0"/>
                </a:solidFill>
              </a:rPr>
              <a:t>Úvodná stránka office.com</a:t>
            </a:r>
          </a:p>
        </p:txBody>
      </p:sp>
      <p:pic>
        <p:nvPicPr>
          <p:cNvPr id="5" name="Zástupný obsah 4">
            <a:extLst>
              <a:ext uri="{FF2B5EF4-FFF2-40B4-BE49-F238E27FC236}">
                <a16:creationId xmlns:a16="http://schemas.microsoft.com/office/drawing/2014/main" id="{837FD3EA-9831-49A7-8724-48223958FF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1786" y="1922648"/>
            <a:ext cx="4659815" cy="3543115"/>
          </a:xfrm>
        </p:spPr>
      </p:pic>
    </p:spTree>
    <p:extLst>
      <p:ext uri="{BB962C8B-B14F-4D97-AF65-F5344CB8AC3E}">
        <p14:creationId xmlns:p14="http://schemas.microsoft.com/office/powerpoint/2010/main" val="2036624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DE2F21-1F60-48BF-8E46-B068B53FDCE5}"/>
              </a:ext>
            </a:extLst>
          </p:cNvPr>
          <p:cNvSpPr>
            <a:spLocks noGrp="1"/>
          </p:cNvSpPr>
          <p:nvPr>
            <p:ph type="title"/>
          </p:nvPr>
        </p:nvSpPr>
        <p:spPr/>
        <p:txBody>
          <a:bodyPr/>
          <a:lstStyle/>
          <a:p>
            <a:pPr algn="ctr"/>
            <a:r>
              <a:rPr lang="sk-SK" dirty="0">
                <a:solidFill>
                  <a:srgbClr val="0070C0"/>
                </a:solidFill>
              </a:rPr>
              <a:t>Zdanie prihlasovacie meno + heslo</a:t>
            </a:r>
          </a:p>
        </p:txBody>
      </p:sp>
      <p:pic>
        <p:nvPicPr>
          <p:cNvPr id="5" name="Zástupný obsah 4">
            <a:extLst>
              <a:ext uri="{FF2B5EF4-FFF2-40B4-BE49-F238E27FC236}">
                <a16:creationId xmlns:a16="http://schemas.microsoft.com/office/drawing/2014/main" id="{7B6AA445-F898-4940-BDDA-7447C34F90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8280" y="2016125"/>
            <a:ext cx="4569765" cy="3449638"/>
          </a:xfrm>
        </p:spPr>
      </p:pic>
    </p:spTree>
    <p:extLst>
      <p:ext uri="{BB962C8B-B14F-4D97-AF65-F5344CB8AC3E}">
        <p14:creationId xmlns:p14="http://schemas.microsoft.com/office/powerpoint/2010/main" val="140639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77C7FB-E067-42E9-B7FA-93402C67632F}"/>
              </a:ext>
            </a:extLst>
          </p:cNvPr>
          <p:cNvSpPr>
            <a:spLocks noGrp="1"/>
          </p:cNvSpPr>
          <p:nvPr>
            <p:ph type="title"/>
          </p:nvPr>
        </p:nvSpPr>
        <p:spPr/>
        <p:txBody>
          <a:bodyPr/>
          <a:lstStyle/>
          <a:p>
            <a:pPr algn="ctr"/>
            <a:r>
              <a:rPr lang="sk-SK" dirty="0">
                <a:solidFill>
                  <a:srgbClr val="0070C0"/>
                </a:solidFill>
              </a:rPr>
              <a:t>Hlavná stránka  - programy OFFICE 365</a:t>
            </a:r>
          </a:p>
        </p:txBody>
      </p:sp>
      <p:pic>
        <p:nvPicPr>
          <p:cNvPr id="5" name="Zástupný obsah 4">
            <a:extLst>
              <a:ext uri="{FF2B5EF4-FFF2-40B4-BE49-F238E27FC236}">
                <a16:creationId xmlns:a16="http://schemas.microsoft.com/office/drawing/2014/main" id="{3791FA84-1028-429A-984E-C3A7A32EDD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3229" y="2016125"/>
            <a:ext cx="4559866" cy="3449638"/>
          </a:xfrm>
        </p:spPr>
      </p:pic>
    </p:spTree>
    <p:extLst>
      <p:ext uri="{BB962C8B-B14F-4D97-AF65-F5344CB8AC3E}">
        <p14:creationId xmlns:p14="http://schemas.microsoft.com/office/powerpoint/2010/main" val="153162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71A3AD-BD57-4D7E-8512-A26285E4B54F}"/>
              </a:ext>
            </a:extLst>
          </p:cNvPr>
          <p:cNvSpPr>
            <a:spLocks noGrp="1"/>
          </p:cNvSpPr>
          <p:nvPr>
            <p:ph type="title"/>
          </p:nvPr>
        </p:nvSpPr>
        <p:spPr/>
        <p:txBody>
          <a:bodyPr/>
          <a:lstStyle/>
          <a:p>
            <a:pPr algn="ctr"/>
            <a:r>
              <a:rPr lang="sk-SK" dirty="0">
                <a:solidFill>
                  <a:srgbClr val="0070C0"/>
                </a:solidFill>
              </a:rPr>
              <a:t>OUTLOOK EXPRESS </a:t>
            </a:r>
          </a:p>
        </p:txBody>
      </p:sp>
      <p:pic>
        <p:nvPicPr>
          <p:cNvPr id="9" name="Zástupný obsah 8">
            <a:extLst>
              <a:ext uri="{FF2B5EF4-FFF2-40B4-BE49-F238E27FC236}">
                <a16:creationId xmlns:a16="http://schemas.microsoft.com/office/drawing/2014/main" id="{8D486C66-D8FE-43E9-BFA9-EE0E8397BF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8205" y="2016125"/>
            <a:ext cx="4549914" cy="3449638"/>
          </a:xfrm>
        </p:spPr>
      </p:pic>
    </p:spTree>
    <p:extLst>
      <p:ext uri="{BB962C8B-B14F-4D97-AF65-F5344CB8AC3E}">
        <p14:creationId xmlns:p14="http://schemas.microsoft.com/office/powerpoint/2010/main" val="3367782921"/>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e">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
  <TotalTime>1014</TotalTime>
  <Words>278</Words>
  <Application>Microsoft Office PowerPoint</Application>
  <PresentationFormat>Širokoúhlá obrazovka</PresentationFormat>
  <Paragraphs>37</Paragraphs>
  <Slides>11</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11</vt:i4>
      </vt:variant>
    </vt:vector>
  </HeadingPairs>
  <TitlesOfParts>
    <vt:vector size="18" baseType="lpstr">
      <vt:lpstr>Arial</vt:lpstr>
      <vt:lpstr>Calibri</vt:lpstr>
      <vt:lpstr>Georgia</vt:lpstr>
      <vt:lpstr>Gill Sans MT</vt:lpstr>
      <vt:lpstr>Times New Roman</vt:lpstr>
      <vt:lpstr>Wingdings</vt:lpstr>
      <vt:lpstr>Galerie</vt:lpstr>
      <vt:lpstr>Neinteraktívna komunikácia    Elektronická  pošta </vt:lpstr>
      <vt:lpstr>Prezentace aplikace PowerPoint</vt:lpstr>
      <vt:lpstr>Prezentace aplikace PowerPoint</vt:lpstr>
      <vt:lpstr>Prezentace aplikace PowerPoint</vt:lpstr>
      <vt:lpstr>Prezentace aplikace PowerPoint</vt:lpstr>
      <vt:lpstr>Úvodná stránka office.com</vt:lpstr>
      <vt:lpstr>Zdanie prihlasovacie meno + heslo</vt:lpstr>
      <vt:lpstr>Hlavná stránka  - programy OFFICE 365</vt:lpstr>
      <vt:lpstr>OUTLOOK EXPRESS </vt:lpstr>
      <vt:lpstr>Nová správa</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Zš s Mš Rabča</dc:creator>
  <cp:lastModifiedBy>Zš s Mš Rabča</cp:lastModifiedBy>
  <cp:revision>10</cp:revision>
  <dcterms:created xsi:type="dcterms:W3CDTF">2020-11-13T14:29:15Z</dcterms:created>
  <dcterms:modified xsi:type="dcterms:W3CDTF">2021-01-01T06:29:08Z</dcterms:modified>
</cp:coreProperties>
</file>